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8"/>
    <p:restoredTop sz="86418"/>
  </p:normalViewPr>
  <p:slideViewPr>
    <p:cSldViewPr snapToGrid="0" snapToObjects="1">
      <p:cViewPr varScale="1">
        <p:scale>
          <a:sx n="112" d="100"/>
          <a:sy n="112" d="100"/>
        </p:scale>
        <p:origin x="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0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6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4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3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422D-C31F-A64B-B66E-814A4E9FBFAF}" type="datetimeFigureOut">
              <a:rPr lang="en-US" smtClean="0"/>
              <a:pPr/>
              <a:t>12/29/15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538C-3C92-A94E-B6B8-EDA24E37052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ubs.rsc.org/en/content/articlehtml/2014/ra/c3ra44507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74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 </a:t>
            </a:r>
            <a:r>
              <a:rPr lang="en-US" b="1" dirty="0" smtClean="0"/>
              <a:t>5</a:t>
            </a:r>
            <a:br>
              <a:rPr lang="en-US" b="1" dirty="0" smtClean="0"/>
            </a:br>
            <a:r>
              <a:rPr lang="en-US" b="1" dirty="0" err="1" smtClean="0"/>
              <a:t>Synthese</a:t>
            </a:r>
            <a:r>
              <a:rPr lang="en-US" b="1" baseline="0" dirty="0" smtClean="0"/>
              <a:t> van</a:t>
            </a:r>
            <a:r>
              <a:rPr lang="en-US" b="1" dirty="0" smtClean="0"/>
              <a:t> </a:t>
            </a:r>
            <a:r>
              <a:rPr lang="en-US" b="1" dirty="0" err="1"/>
              <a:t>AgNP</a:t>
            </a:r>
            <a:r>
              <a:rPr lang="en-US" b="1" dirty="0"/>
              <a:t> and </a:t>
            </a:r>
            <a:r>
              <a:rPr lang="en-US" b="1" dirty="0" smtClean="0"/>
              <a:t>en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een</a:t>
            </a:r>
            <a:r>
              <a:rPr lang="en-US" b="1" baseline="0" dirty="0" smtClean="0"/>
              <a:t> </a:t>
            </a:r>
            <a:r>
              <a:rPr lang="en-US" b="1" dirty="0" smtClean="0"/>
              <a:t>Test op</a:t>
            </a:r>
            <a:r>
              <a:rPr lang="en-US" b="1" baseline="0" dirty="0" smtClean="0"/>
              <a:t> het </a:t>
            </a:r>
            <a:r>
              <a:rPr lang="en-US" b="1" baseline="0" dirty="0" err="1" smtClean="0"/>
              <a:t>a</a:t>
            </a:r>
            <a:r>
              <a:rPr lang="en-US" b="1" dirty="0" err="1" smtClean="0"/>
              <a:t>ntibacteriele</a:t>
            </a:r>
            <a:r>
              <a:rPr lang="en-US" b="1" dirty="0" smtClean="0"/>
              <a:t> </a:t>
            </a:r>
            <a:r>
              <a:rPr lang="en-US" b="1" dirty="0"/>
              <a:t>e</a:t>
            </a:r>
            <a:r>
              <a:rPr lang="en-US" b="1" dirty="0" smtClean="0"/>
              <a:t>ffect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81" y="606624"/>
            <a:ext cx="222884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606624"/>
            <a:ext cx="1088120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52" y="714624"/>
            <a:ext cx="1485116" cy="9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5076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err="1" smtClean="0"/>
              <a:t>Zilver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Nanodeeltjes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4144"/>
            <a:ext cx="8229600" cy="4525963"/>
          </a:xfrm>
        </p:spPr>
        <p:txBody>
          <a:bodyPr/>
          <a:lstStyle/>
          <a:p>
            <a:r>
              <a:rPr lang="en-US" dirty="0" smtClean="0"/>
              <a:t>De </a:t>
            </a:r>
            <a:r>
              <a:rPr lang="en-US" dirty="0" err="1"/>
              <a:t>AgNPs</a:t>
            </a:r>
            <a:r>
              <a:rPr lang="en-US" dirty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bolvormige</a:t>
            </a:r>
            <a:r>
              <a:rPr lang="en-US" dirty="0" smtClean="0"/>
              <a:t> </a:t>
            </a:r>
            <a:r>
              <a:rPr lang="en-US" dirty="0" err="1" smtClean="0"/>
              <a:t>deeltjes</a:t>
            </a:r>
            <a:r>
              <a:rPr lang="en-US" dirty="0" smtClean="0"/>
              <a:t> met Ag </a:t>
            </a:r>
            <a:r>
              <a:rPr lang="en-US" dirty="0" err="1" smtClean="0"/>
              <a:t>atomen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pic>
        <p:nvPicPr>
          <p:cNvPr id="7" name="Resim 4" descr="Link to full-size graphical abstrac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8" y="3527679"/>
            <a:ext cx="6255924" cy="1988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25778" y="239889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7405" y="5941497"/>
            <a:ext cx="329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(Estrada-Salas </a:t>
            </a:r>
            <a:r>
              <a:rPr lang="tr-TR" dirty="0">
                <a:solidFill>
                  <a:srgbClr val="FF0000"/>
                </a:solidFill>
              </a:rPr>
              <a:t>et al., 2012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10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err="1" smtClean="0"/>
              <a:t>AgNP</a:t>
            </a:r>
            <a:r>
              <a:rPr lang="en-US" sz="4200" b="1" dirty="0" smtClean="0"/>
              <a:t> Synthesis</a:t>
            </a:r>
            <a:endParaRPr lang="en-US" sz="4200" b="1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15770" y="6132132"/>
            <a:ext cx="2737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>
                <a:solidFill>
                  <a:srgbClr val="FF0000"/>
                </a:solidFill>
              </a:rPr>
              <a:t>Agnihotri et al., 2014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5-07-10 at 15.46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96" y="1775908"/>
            <a:ext cx="6794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1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en-US" b="1" dirty="0" smtClean="0"/>
              <a:t>	</a:t>
            </a:r>
            <a:r>
              <a:rPr lang="en-US" b="1" dirty="0" smtClean="0"/>
              <a:t>De </a:t>
            </a:r>
            <a:r>
              <a:rPr lang="en-US" b="1" dirty="0" err="1" smtClean="0"/>
              <a:t>Rol</a:t>
            </a:r>
            <a:r>
              <a:rPr lang="en-US" b="1" baseline="0" dirty="0" smtClean="0"/>
              <a:t> van </a:t>
            </a:r>
            <a:r>
              <a:rPr lang="en-US" b="1" baseline="0" dirty="0" err="1" smtClean="0"/>
              <a:t>Natriumcitraat</a:t>
            </a:r>
            <a:r>
              <a:rPr lang="en-US" b="1" dirty="0" smtClean="0"/>
              <a:t> </a:t>
            </a:r>
            <a:r>
              <a:rPr lang="tr-TR" b="1" dirty="0" err="1" smtClean="0"/>
              <a:t>bij</a:t>
            </a:r>
            <a:r>
              <a:rPr lang="tr-TR" b="1" baseline="0" dirty="0" smtClean="0"/>
              <a:t> de </a:t>
            </a:r>
            <a:r>
              <a:rPr lang="tr-TR" b="1" baseline="0" dirty="0" err="1" smtClean="0"/>
              <a:t>synthese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van</a:t>
            </a:r>
            <a:r>
              <a:rPr lang="tr-TR" b="1" baseline="0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AgNP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211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Door het </a:t>
            </a:r>
            <a:r>
              <a:rPr lang="en-US" dirty="0" err="1" smtClean="0"/>
              <a:t>toevoegen</a:t>
            </a:r>
            <a:r>
              <a:rPr lang="en-US" dirty="0" smtClean="0"/>
              <a:t> van </a:t>
            </a:r>
            <a:r>
              <a:rPr lang="en-US" dirty="0" err="1" smtClean="0"/>
              <a:t>natriumcitraat</a:t>
            </a:r>
            <a:r>
              <a:rPr lang="en-US" dirty="0" smtClean="0"/>
              <a:t> (Na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), </a:t>
            </a:r>
            <a:r>
              <a:rPr lang="en-US" dirty="0" err="1" smtClean="0"/>
              <a:t>treedt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redoxreactie</a:t>
            </a:r>
            <a:r>
              <a:rPr lang="en-US" dirty="0" smtClean="0"/>
              <a:t> op, </a:t>
            </a:r>
            <a:r>
              <a:rPr lang="en-US" dirty="0" err="1" smtClean="0"/>
              <a:t>waarbij</a:t>
            </a:r>
            <a:r>
              <a:rPr lang="en-US" dirty="0" smtClean="0"/>
              <a:t> de </a:t>
            </a:r>
            <a:r>
              <a:rPr lang="en-US" dirty="0" err="1" smtClean="0"/>
              <a:t>zilverionen</a:t>
            </a:r>
            <a:r>
              <a:rPr lang="en-US" dirty="0" smtClean="0"/>
              <a:t> (Ag</a:t>
            </a:r>
            <a:r>
              <a:rPr lang="en-US" baseline="30000" dirty="0" smtClean="0"/>
              <a:t>+</a:t>
            </a:r>
            <a:r>
              <a:rPr lang="en-US" dirty="0" smtClean="0"/>
              <a:t>) </a:t>
            </a:r>
            <a:r>
              <a:rPr lang="en-US" dirty="0" err="1" smtClean="0"/>
              <a:t>gereduccerd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tot Ag</a:t>
            </a:r>
            <a:r>
              <a:rPr lang="en-US" baseline="30000" dirty="0" smtClean="0"/>
              <a:t>0</a:t>
            </a:r>
            <a:r>
              <a:rPr lang="en-US" dirty="0" smtClean="0"/>
              <a:t> . In de </a:t>
            </a:r>
            <a:r>
              <a:rPr lang="en-US" dirty="0" err="1" smtClean="0"/>
              <a:t>oplossing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nog </a:t>
            </a:r>
            <a:r>
              <a:rPr lang="en-US" baseline="0" dirty="0" err="1" smtClean="0"/>
              <a:t>citraationen</a:t>
            </a:r>
            <a:r>
              <a:rPr lang="en-US" baseline="0" dirty="0" smtClean="0"/>
              <a:t> over. In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omgeving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zilveratomen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samenklonteren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citraat</a:t>
            </a:r>
            <a:r>
              <a:rPr lang="en-US" dirty="0" smtClean="0"/>
              <a:t> </a:t>
            </a:r>
            <a:r>
              <a:rPr lang="en-US" dirty="0" err="1" smtClean="0"/>
              <a:t>ionen</a:t>
            </a:r>
            <a:r>
              <a:rPr lang="en-US" dirty="0" smtClean="0"/>
              <a:t> </a:t>
            </a:r>
            <a:r>
              <a:rPr lang="en-US" dirty="0" err="1" smtClean="0"/>
              <a:t>voremne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schil</a:t>
            </a:r>
            <a:r>
              <a:rPr lang="en-US" dirty="0" smtClean="0"/>
              <a:t> om de </a:t>
            </a:r>
            <a:r>
              <a:rPr lang="en-US" dirty="0" err="1" smtClean="0"/>
              <a:t>groepjes</a:t>
            </a:r>
            <a:r>
              <a:rPr lang="en-US" dirty="0" smtClean="0"/>
              <a:t> </a:t>
            </a:r>
            <a:r>
              <a:rPr lang="en-US" dirty="0" err="1" smtClean="0"/>
              <a:t>zilveratomen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relatief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 </a:t>
            </a:r>
            <a:r>
              <a:rPr lang="en-US" dirty="0" err="1" smtClean="0"/>
              <a:t>blijven</a:t>
            </a:r>
            <a:r>
              <a:rPr lang="en-US" dirty="0" smtClean="0"/>
              <a:t>.  </a:t>
            </a:r>
          </a:p>
          <a:p>
            <a:endParaRPr lang="tr-TR" dirty="0" smtClean="0"/>
          </a:p>
          <a:p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groepjes</a:t>
            </a:r>
            <a:r>
              <a:rPr lang="en-US" dirty="0" smtClean="0"/>
              <a:t> </a:t>
            </a:r>
            <a:r>
              <a:rPr lang="en-US" dirty="0" err="1" smtClean="0"/>
              <a:t>zilveratomen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zilvernanodeeltjes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AgNP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genoemd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59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30659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11" y="114740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Hoe</a:t>
            </a:r>
            <a:r>
              <a:rPr lang="en-US" sz="3600" b="1" baseline="0" dirty="0" smtClean="0"/>
              <a:t> </a:t>
            </a:r>
            <a:r>
              <a:rPr lang="en-US" sz="3600" b="1" baseline="0" dirty="0" err="1" smtClean="0"/>
              <a:t>veel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zilver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atomenbevat</a:t>
            </a:r>
            <a:r>
              <a:rPr lang="en-US" sz="3600" b="1" baseline="0" dirty="0" smtClean="0"/>
              <a:t> </a:t>
            </a:r>
            <a:r>
              <a:rPr lang="en-US" sz="3600" b="1" baseline="0" dirty="0" err="1" smtClean="0"/>
              <a:t>een</a:t>
            </a:r>
            <a:r>
              <a:rPr lang="en-US" sz="3600" b="1" baseline="0" dirty="0" smtClean="0"/>
              <a:t> </a:t>
            </a:r>
            <a:r>
              <a:rPr lang="en-US" sz="3600" b="1" dirty="0" err="1" smtClean="0"/>
              <a:t>nanodeeltje</a:t>
            </a:r>
            <a:r>
              <a:rPr lang="en-US" sz="3600" b="1" dirty="0" smtClean="0"/>
              <a:t> met </a:t>
            </a:r>
            <a:r>
              <a:rPr lang="en-US" sz="3600" b="1" dirty="0" err="1" smtClean="0"/>
              <a:t>een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doorsnede</a:t>
            </a:r>
            <a:r>
              <a:rPr lang="en-US" sz="3600" b="1" dirty="0" smtClean="0"/>
              <a:t> van </a:t>
            </a:r>
            <a:r>
              <a:rPr lang="en-US" sz="3600" b="1" dirty="0" smtClean="0"/>
              <a:t>3</a:t>
            </a:r>
            <a:r>
              <a:rPr lang="tr-TR" sz="3600" b="1" dirty="0" smtClean="0"/>
              <a:t> </a:t>
            </a:r>
            <a:r>
              <a:rPr lang="en-US" sz="3600" b="1" dirty="0" smtClean="0"/>
              <a:t>nm?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0080"/>
            <a:ext cx="8229600" cy="4525963"/>
          </a:xfrm>
        </p:spPr>
        <p:txBody>
          <a:bodyPr/>
          <a:lstStyle/>
          <a:p>
            <a:r>
              <a:rPr lang="en-US" b="1" dirty="0" smtClean="0"/>
              <a:t>Volume van </a:t>
            </a:r>
            <a:r>
              <a:rPr lang="en-US" b="1" dirty="0"/>
              <a:t>1 </a:t>
            </a:r>
            <a:r>
              <a:rPr lang="en-US" b="1" dirty="0" err="1"/>
              <a:t>AgNP</a:t>
            </a:r>
            <a:r>
              <a:rPr lang="en-US" dirty="0"/>
              <a:t> </a:t>
            </a:r>
            <a:endParaRPr lang="en-US" dirty="0" smtClean="0"/>
          </a:p>
          <a:p>
            <a:pPr marL="400050" lvl="1" indent="0">
              <a:buNone/>
            </a:pPr>
            <a:r>
              <a:rPr lang="tr-TR" dirty="0" smtClean="0"/>
              <a:t>(</a:t>
            </a:r>
            <a:r>
              <a:rPr lang="tr-TR" dirty="0"/>
              <a:t>4/3) π r</a:t>
            </a:r>
            <a:r>
              <a:rPr lang="tr-TR" baseline="30000" dirty="0"/>
              <a:t>3</a:t>
            </a:r>
            <a:r>
              <a:rPr lang="tr-TR" dirty="0"/>
              <a:t>  = (4/3) π (1,5 x 10</a:t>
            </a:r>
            <a:r>
              <a:rPr lang="tr-TR" baseline="30000" dirty="0"/>
              <a:t>-9</a:t>
            </a:r>
            <a:r>
              <a:rPr lang="tr-TR" dirty="0"/>
              <a:t>m)</a:t>
            </a:r>
            <a:r>
              <a:rPr lang="tr-TR" baseline="30000" dirty="0"/>
              <a:t>3</a:t>
            </a:r>
            <a:endParaRPr lang="en-US" dirty="0"/>
          </a:p>
          <a:p>
            <a:r>
              <a:rPr lang="en-US" b="1" dirty="0"/>
              <a:t>Volume of </a:t>
            </a:r>
            <a:r>
              <a:rPr lang="nl-NL" b="1" dirty="0" smtClean="0"/>
              <a:t>één</a:t>
            </a:r>
            <a:r>
              <a:rPr lang="en-US" b="1" dirty="0" smtClean="0"/>
              <a:t> </a:t>
            </a:r>
            <a:r>
              <a:rPr lang="en-US" b="1" dirty="0"/>
              <a:t>Ag </a:t>
            </a:r>
            <a:r>
              <a:rPr lang="en-US" b="1" dirty="0" err="1" smtClean="0"/>
              <a:t>atoom</a:t>
            </a:r>
            <a:r>
              <a:rPr lang="en-US" dirty="0"/>
              <a:t>: </a:t>
            </a:r>
            <a:endParaRPr lang="en-US" dirty="0" smtClean="0"/>
          </a:p>
          <a:p>
            <a:pPr marL="400050" lvl="1" indent="0">
              <a:buNone/>
            </a:pPr>
            <a:r>
              <a:rPr lang="tr-TR" dirty="0" smtClean="0"/>
              <a:t>(</a:t>
            </a:r>
            <a:r>
              <a:rPr lang="tr-TR" dirty="0"/>
              <a:t>4/3) π r</a:t>
            </a:r>
            <a:r>
              <a:rPr lang="tr-TR" baseline="30000" dirty="0"/>
              <a:t>3</a:t>
            </a:r>
            <a:r>
              <a:rPr lang="tr-TR" dirty="0"/>
              <a:t>  = (4/3) π (144 x 10</a:t>
            </a:r>
            <a:r>
              <a:rPr lang="tr-TR" baseline="30000" dirty="0"/>
              <a:t>-12</a:t>
            </a:r>
            <a:r>
              <a:rPr lang="tr-TR" dirty="0"/>
              <a:t>m)</a:t>
            </a:r>
            <a:r>
              <a:rPr lang="tr-TR" baseline="30000" dirty="0"/>
              <a:t>3</a:t>
            </a:r>
            <a:endParaRPr lang="en-US" dirty="0"/>
          </a:p>
          <a:p>
            <a:r>
              <a:rPr lang="en-US" b="1" dirty="0" err="1" smtClean="0"/>
              <a:t>Aantal</a:t>
            </a:r>
            <a:r>
              <a:rPr lang="en-US" b="1" dirty="0" smtClean="0"/>
              <a:t> Ag </a:t>
            </a:r>
            <a:r>
              <a:rPr lang="en-US" b="1" dirty="0" err="1" smtClean="0"/>
              <a:t>atomen</a:t>
            </a:r>
            <a:r>
              <a:rPr lang="en-US" b="1" dirty="0" smtClean="0"/>
              <a:t> </a:t>
            </a:r>
            <a:r>
              <a:rPr lang="en-US" b="1" dirty="0"/>
              <a:t>in 1 </a:t>
            </a:r>
            <a:r>
              <a:rPr lang="en-US" b="1" dirty="0" err="1"/>
              <a:t>AgNP</a:t>
            </a:r>
            <a:r>
              <a:rPr lang="en-US" b="1" dirty="0"/>
              <a:t>: </a:t>
            </a:r>
            <a:endParaRPr lang="en-US" b="1" dirty="0" smtClean="0"/>
          </a:p>
          <a:p>
            <a:pPr marL="400050" lvl="1" indent="0">
              <a:buNone/>
            </a:pPr>
            <a:r>
              <a:rPr lang="tr-TR" dirty="0" smtClean="0"/>
              <a:t>Volume(</a:t>
            </a:r>
            <a:r>
              <a:rPr lang="tr-TR" dirty="0" err="1" smtClean="0"/>
              <a:t>Ag</a:t>
            </a:r>
            <a:r>
              <a:rPr lang="tr-TR" dirty="0" smtClean="0"/>
              <a:t> NP)÷Volume( </a:t>
            </a:r>
            <a:r>
              <a:rPr lang="tr-TR" dirty="0" err="1"/>
              <a:t>Ag</a:t>
            </a:r>
            <a:r>
              <a:rPr lang="tr-TR" dirty="0"/>
              <a:t> </a:t>
            </a:r>
            <a:r>
              <a:rPr lang="tr-TR" dirty="0" err="1" smtClean="0"/>
              <a:t>atoom</a:t>
            </a:r>
            <a:r>
              <a:rPr lang="tr-TR" dirty="0" smtClean="0"/>
              <a:t>) </a:t>
            </a:r>
            <a:endParaRPr lang="tr-TR" dirty="0" smtClean="0"/>
          </a:p>
          <a:p>
            <a:pPr marL="400050" lvl="1" indent="0">
              <a:buNone/>
            </a:pPr>
            <a:r>
              <a:rPr lang="tr-TR" dirty="0" smtClean="0"/>
              <a:t>= (4/3)π</a:t>
            </a:r>
            <a:r>
              <a:rPr lang="tr-TR" dirty="0"/>
              <a:t>(1,5 x 10</a:t>
            </a:r>
            <a:r>
              <a:rPr lang="tr-TR" baseline="30000" dirty="0"/>
              <a:t>-9</a:t>
            </a:r>
            <a:r>
              <a:rPr lang="tr-TR" dirty="0"/>
              <a:t>m)</a:t>
            </a:r>
            <a:r>
              <a:rPr lang="tr-TR" baseline="30000" dirty="0" smtClean="0"/>
              <a:t>3</a:t>
            </a:r>
            <a:r>
              <a:rPr lang="tr-TR" dirty="0" smtClean="0"/>
              <a:t> ÷ (4/3)π</a:t>
            </a:r>
            <a:r>
              <a:rPr lang="tr-TR" dirty="0"/>
              <a:t>(</a:t>
            </a:r>
            <a:r>
              <a:rPr lang="tr-TR" dirty="0" smtClean="0"/>
              <a:t>144 </a:t>
            </a:r>
            <a:r>
              <a:rPr lang="tr-TR" dirty="0"/>
              <a:t>x 10</a:t>
            </a:r>
            <a:r>
              <a:rPr lang="tr-TR" baseline="30000" dirty="0"/>
              <a:t>-12</a:t>
            </a:r>
            <a:r>
              <a:rPr lang="tr-TR" dirty="0"/>
              <a:t>m)</a:t>
            </a:r>
            <a:r>
              <a:rPr lang="tr-TR" baseline="30000" dirty="0"/>
              <a:t>3</a:t>
            </a:r>
            <a:r>
              <a:rPr lang="tr-TR" dirty="0"/>
              <a:t> = 1130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7587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337587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594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tr-TR" b="1" dirty="0" smtClean="0"/>
              <a:t>References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1" y="2017316"/>
            <a:ext cx="8229600" cy="436664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Agnihotri</a:t>
            </a:r>
            <a:r>
              <a:rPr lang="en-US" dirty="0"/>
              <a:t>, S., </a:t>
            </a:r>
            <a:r>
              <a:rPr lang="en-US" dirty="0" err="1"/>
              <a:t>Mukherji</a:t>
            </a:r>
            <a:r>
              <a:rPr lang="en-US" dirty="0"/>
              <a:t>, S., &amp; </a:t>
            </a:r>
            <a:r>
              <a:rPr lang="en-US" dirty="0" err="1"/>
              <a:t>Mukherji</a:t>
            </a:r>
            <a:r>
              <a:rPr lang="en-US" dirty="0"/>
              <a:t>, S. (2014). Size-controlled silver nanoparticles synthesized over the </a:t>
            </a:r>
            <a:r>
              <a:rPr lang="en-US" dirty="0" smtClean="0"/>
              <a:t>range </a:t>
            </a:r>
            <a:r>
              <a:rPr lang="en-US" dirty="0"/>
              <a:t>5–100 nm using the same protocol and their antibacterial efficacy. </a:t>
            </a:r>
            <a:r>
              <a:rPr lang="en-US" i="1" dirty="0"/>
              <a:t>RSC Advances</a:t>
            </a:r>
            <a:r>
              <a:rPr lang="en-US" dirty="0"/>
              <a:t>, </a:t>
            </a:r>
            <a:r>
              <a:rPr lang="en-US" i="1" dirty="0"/>
              <a:t>4</a:t>
            </a:r>
            <a:r>
              <a:rPr lang="en-US" dirty="0"/>
              <a:t>(8), 3974-3983. </a:t>
            </a:r>
          </a:p>
          <a:p>
            <a:pPr marL="400050" lvl="1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://pubs.rsc.org/en/content/articlehtml/2014/ra/</a:t>
            </a:r>
            <a:r>
              <a:rPr lang="en-US" u="sng" dirty="0" smtClean="0">
                <a:hlinkClick r:id="rId2"/>
              </a:rPr>
              <a:t>c3ra44507k</a:t>
            </a:r>
            <a:endParaRPr lang="en-US" u="sng" dirty="0" smtClean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Estrada-Salas, R. E., </a:t>
            </a:r>
            <a:r>
              <a:rPr lang="en-US" dirty="0" err="1"/>
              <a:t>Barrón</a:t>
            </a:r>
            <a:r>
              <a:rPr lang="en-US" dirty="0"/>
              <a:t>, H., </a:t>
            </a:r>
            <a:r>
              <a:rPr lang="en-US" dirty="0" err="1"/>
              <a:t>Valladares</a:t>
            </a:r>
            <a:r>
              <a:rPr lang="en-US" dirty="0"/>
              <a:t>, A. A., &amp; José-</a:t>
            </a:r>
            <a:r>
              <a:rPr lang="en-US" dirty="0" err="1"/>
              <a:t>Yacamán</a:t>
            </a:r>
            <a:r>
              <a:rPr lang="en-US" dirty="0"/>
              <a:t>, M. (2012). Exploring the surface reactivity of Ag nanoparticles with antimicrobial activity: A DFT study. </a:t>
            </a:r>
            <a:r>
              <a:rPr lang="en-US" i="1" dirty="0"/>
              <a:t>International Journal of Quantum Chemistry, 112</a:t>
            </a:r>
            <a:r>
              <a:rPr lang="en-US" dirty="0"/>
              <a:t>(18), 3033-3038.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5441"/>
            <a:ext cx="1399540" cy="6838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505441"/>
            <a:ext cx="683895" cy="6838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209</Words>
  <Application>Microsoft Macintosh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Les 5 Synthese van AgNP and en een Test op het antibacteriele effect </vt:lpstr>
      <vt:lpstr>Zilver Nanodeeltjes</vt:lpstr>
      <vt:lpstr>AgNP Synthesis</vt:lpstr>
      <vt:lpstr>   De Rol van Natriumcitraat bij de synthese van  AgNP </vt:lpstr>
      <vt:lpstr>Hoe veel zilver atomenbevat een nanodeeltje met een doorsnede van 3 nm? 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Jan Apotheker</cp:lastModifiedBy>
  <cp:revision>19</cp:revision>
  <dcterms:created xsi:type="dcterms:W3CDTF">2015-05-15T12:08:08Z</dcterms:created>
  <dcterms:modified xsi:type="dcterms:W3CDTF">2015-12-29T11:42:10Z</dcterms:modified>
</cp:coreProperties>
</file>